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5" r:id="rId3"/>
    <p:sldId id="286" r:id="rId4"/>
    <p:sldId id="285" r:id="rId5"/>
    <p:sldId id="266" r:id="rId6"/>
    <p:sldId id="288" r:id="rId7"/>
    <p:sldId id="299" r:id="rId8"/>
    <p:sldId id="267" r:id="rId9"/>
    <p:sldId id="289" r:id="rId10"/>
    <p:sldId id="290" r:id="rId11"/>
    <p:sldId id="291" r:id="rId12"/>
    <p:sldId id="292" r:id="rId13"/>
    <p:sldId id="293" r:id="rId14"/>
    <p:sldId id="294" r:id="rId15"/>
    <p:sldId id="269" r:id="rId16"/>
    <p:sldId id="300" r:id="rId17"/>
    <p:sldId id="301" r:id="rId18"/>
    <p:sldId id="277" r:id="rId19"/>
    <p:sldId id="276" r:id="rId20"/>
    <p:sldId id="275" r:id="rId21"/>
    <p:sldId id="30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361CA3F2-2407-4880-B20E-2D4D6439E569}">
          <p14:sldIdLst>
            <p14:sldId id="256"/>
            <p14:sldId id="295"/>
            <p14:sldId id="286"/>
            <p14:sldId id="285"/>
            <p14:sldId id="266"/>
            <p14:sldId id="288"/>
            <p14:sldId id="299"/>
            <p14:sldId id="267"/>
            <p14:sldId id="289"/>
            <p14:sldId id="290"/>
            <p14:sldId id="291"/>
            <p14:sldId id="292"/>
            <p14:sldId id="293"/>
            <p14:sldId id="294"/>
            <p14:sldId id="269"/>
            <p14:sldId id="300"/>
            <p14:sldId id="301"/>
            <p14:sldId id="277"/>
            <p14:sldId id="276"/>
            <p14:sldId id="275"/>
            <p14:sldId id="302"/>
          </p14:sldIdLst>
        </p14:section>
        <p14:section name="Untitled Section" id="{74FFB3DE-7702-4FF2-9695-B1ADACFC8E8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258" y="12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65BC5F-9DE2-894B-A149-7D348E338E3D}" type="datetime1">
              <a:rPr lang="nb-NO"/>
              <a:pPr>
                <a:defRPr/>
              </a:pPr>
              <a:t>18.09.2020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239727-5715-0E45-B1C4-815F05AE336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9B823E-414F-0146-A4A7-A92155090D4A}" type="datetime1">
              <a:rPr lang="nb-NO"/>
              <a:pPr>
                <a:defRPr/>
              </a:pPr>
              <a:t>18.09.2020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5A9284-160E-3647-BDE8-A965B8E3D64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362200"/>
            <a:ext cx="7315200" cy="6858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BA70D8-7E08-8944-871A-C534CCC04867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4929EB-3B9F-C549-A858-EF8052E95BA5}" type="datetime1">
              <a:rPr lang="nb-NO"/>
              <a:pPr>
                <a:defRPr/>
              </a:pPr>
              <a:t>18.09.2020</a:t>
            </a:fld>
            <a:endParaRPr lang="nb-NO" dirty="0"/>
          </a:p>
        </p:txBody>
      </p:sp>
      <p:pic>
        <p:nvPicPr>
          <p:cNvPr id="1031" name="Picture 10" descr="JUS_IFP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49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pro/#reference/lov/1935-06-07-2/%C2%A722" TargetMode="External"/><Relationship Id="rId2" Type="http://schemas.openxmlformats.org/officeDocument/2006/relationships/hyperlink" Target="https://lovdata.no/pro/#reference/lov/1935-06-07-2/%C2%A7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vdata.no/pro/#reference/lov/1935-06-07-2/%C2%A720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pro/#reference/lov/1935-06-07-2/%C2%A721" TargetMode="External"/><Relationship Id="rId2" Type="http://schemas.openxmlformats.org/officeDocument/2006/relationships/hyperlink" Target="https://lovdata.no/pro/#reference/lov/1935-06-07-2/%C2%A72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vdata.no/pro/#reference/lov/1935-06-07-2/%C2%A722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Jus 5850 Konkurs og panterett, film 6</a:t>
            </a:r>
            <a:endParaRPr lang="nb-NO" dirty="0"/>
          </a:p>
        </p:txBody>
      </p:sp>
      <p:sp>
        <p:nvSpPr>
          <p:cNvPr id="15363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sz="1400" dirty="0" smtClean="0">
                <a:latin typeface="Arial" charset="0"/>
                <a:ea typeface="Arial" charset="0"/>
                <a:cs typeface="Arial" charset="0"/>
              </a:rPr>
              <a:t>Stipendiat Morten Smedal Nadheim</a:t>
            </a:r>
            <a:endParaRPr lang="nb-NO" sz="14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20688"/>
            <a:ext cx="7696200" cy="648072"/>
          </a:xfrm>
        </p:spPr>
        <p:txBody>
          <a:bodyPr/>
          <a:lstStyle/>
          <a:p>
            <a:r>
              <a:rPr lang="nb-NO" dirty="0" smtClean="0"/>
              <a:t>Løsøreting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68760"/>
            <a:ext cx="7696200" cy="4827240"/>
          </a:xfrm>
        </p:spPr>
        <p:txBody>
          <a:bodyPr/>
          <a:lstStyle/>
          <a:p>
            <a:r>
              <a:rPr lang="nb-NO" sz="1800" dirty="0" smtClean="0"/>
              <a:t>Oppsummering: Fysisk overlevering, kjøper og ikke lengre selger må ha rådighet. Selger må ikke lengre fysisk kunne holde det solgte tilbake. </a:t>
            </a:r>
            <a:endParaRPr lang="nb-NO" sz="1800" dirty="0"/>
          </a:p>
          <a:p>
            <a:r>
              <a:rPr lang="nb-NO" sz="1800" dirty="0" smtClean="0"/>
              <a:t>Neste spørsmål, </a:t>
            </a:r>
            <a:r>
              <a:rPr lang="nb-NO" sz="1800" dirty="0" err="1" smtClean="0"/>
              <a:t>deknl</a:t>
            </a:r>
            <a:r>
              <a:rPr lang="nb-NO" sz="1800" dirty="0" smtClean="0"/>
              <a:t> § 7-7 andre ledd: «</a:t>
            </a:r>
            <a:r>
              <a:rPr lang="nb-NO" sz="1800" dirty="0"/>
              <a:t>Har den annen part før åpning av gjeldsforhandling eller konkurs</a:t>
            </a:r>
            <a:r>
              <a:rPr lang="nb-NO" sz="1800" baseline="30000" dirty="0"/>
              <a:t>​3</a:t>
            </a:r>
            <a:r>
              <a:rPr lang="nb-NO" sz="1800" dirty="0"/>
              <a:t> helt eller delvis levert sin ytelse, kan vedkommende for den leverte del bare heve dersom det er tatt gyldig forbehold om tilbakeføring av </a:t>
            </a:r>
            <a:r>
              <a:rPr lang="nb-NO" sz="1800" dirty="0" smtClean="0"/>
              <a:t>ytelsen»</a:t>
            </a:r>
          </a:p>
          <a:p>
            <a:endParaRPr lang="nb-NO" sz="1800" dirty="0"/>
          </a:p>
          <a:p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/>
              <a:t>                                                    HS </a:t>
            </a:r>
          </a:p>
          <a:p>
            <a:pPr marL="0" indent="0">
              <a:buNone/>
            </a:pPr>
            <a:r>
              <a:rPr lang="nb-NO" sz="1800" dirty="0" smtClean="0"/>
              <a:t>H                               A 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endParaRPr lang="nb-NO" sz="1800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75656" y="4509120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3419872" y="4221088"/>
            <a:ext cx="864096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419872" y="4653136"/>
            <a:ext cx="936104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644008" y="450912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</a:t>
            </a:r>
            <a:endParaRPr lang="nb-NO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248345" y="3489954"/>
            <a:ext cx="2088232" cy="8447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3462680"/>
            <a:ext cx="19442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Hva skal til for at boet må respektere selgers forbehold. </a:t>
            </a:r>
            <a:endParaRPr lang="nb-NO" sz="1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92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792088"/>
          </a:xfrm>
        </p:spPr>
        <p:txBody>
          <a:bodyPr/>
          <a:lstStyle/>
          <a:p>
            <a:r>
              <a:rPr lang="nb-NO" dirty="0" smtClean="0"/>
              <a:t>«gyldig forbehold om tilbakeføring av ytelsen»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84784"/>
            <a:ext cx="7696200" cy="5112568"/>
          </a:xfrm>
        </p:spPr>
        <p:txBody>
          <a:bodyPr/>
          <a:lstStyle/>
          <a:p>
            <a:r>
              <a:rPr lang="nb-NO" sz="2000" dirty="0" smtClean="0"/>
              <a:t>Naturlig språklig</a:t>
            </a:r>
          </a:p>
          <a:p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endParaRPr lang="nb-NO" sz="2000" dirty="0" smtClean="0"/>
          </a:p>
          <a:p>
            <a:r>
              <a:rPr lang="nb-NO" sz="1800" dirty="0" smtClean="0"/>
              <a:t>Forarbeider til </a:t>
            </a:r>
            <a:r>
              <a:rPr lang="nb-NO" sz="1800" dirty="0" err="1" smtClean="0"/>
              <a:t>deknl</a:t>
            </a:r>
            <a:r>
              <a:rPr lang="nb-NO" sz="1800" dirty="0" smtClean="0"/>
              <a:t> § 7-7(2), NOU 1972:20 side 320-321: «Det </a:t>
            </a:r>
            <a:r>
              <a:rPr lang="nb-NO" sz="1800" dirty="0"/>
              <a:t>siktes her først og fremst til løsøresalg </a:t>
            </a:r>
            <a:r>
              <a:rPr lang="nb-NO" sz="1800" dirty="0" smtClean="0"/>
              <a:t>hvor </a:t>
            </a:r>
            <a:r>
              <a:rPr lang="nb-NO" sz="1800" dirty="0"/>
              <a:t>selgeren har tatt såkalt eiendomsforbehold i sikringsøyemed. Et slikt forbehold vil etter gjeldende rett i mange tilfelle kunne gjøres gjeldende også overfor kjøperens insolvente bo. Det ligger utenfor rammen av utkastet å gi nærmere regler om slike forbehold (regler om dette er foreslått i </a:t>
            </a:r>
            <a:r>
              <a:rPr lang="nb-NO" sz="1800" dirty="0" err="1"/>
              <a:t>Sivillovbokutvalets</a:t>
            </a:r>
            <a:r>
              <a:rPr lang="nb-NO" sz="1800" dirty="0"/>
              <a:t> «</a:t>
            </a:r>
            <a:r>
              <a:rPr lang="nb-NO" sz="1800" dirty="0" err="1"/>
              <a:t>Rådsegn</a:t>
            </a:r>
            <a:r>
              <a:rPr lang="nb-NO" sz="1800" dirty="0"/>
              <a:t> 8»); utkastet gir bare en påminnelse om og en henvisning til de gjeldende regler på </a:t>
            </a:r>
            <a:r>
              <a:rPr lang="nb-NO" sz="1800" dirty="0" smtClean="0"/>
              <a:t>området». </a:t>
            </a:r>
          </a:p>
          <a:p>
            <a:r>
              <a:rPr lang="nb-NO" sz="1800" dirty="0" smtClean="0"/>
              <a:t>Historikk: </a:t>
            </a:r>
            <a:r>
              <a:rPr lang="nb-NO" sz="1800" dirty="0"/>
              <a:t>Rt. 1963 side 109 </a:t>
            </a:r>
            <a:r>
              <a:rPr lang="nb-NO" sz="1800" dirty="0" smtClean="0"/>
              <a:t>Scooterdommen</a:t>
            </a:r>
          </a:p>
          <a:p>
            <a:r>
              <a:rPr lang="nb-NO" sz="1800" dirty="0" smtClean="0"/>
              <a:t>I dag, for løsøreting, reglene om salgspant</a:t>
            </a:r>
          </a:p>
          <a:p>
            <a:r>
              <a:rPr lang="nb-NO" sz="1800" dirty="0" smtClean="0"/>
              <a:t>Sentralt: Forarbeidene viser til det som til enhver tid gjelder for de aktuelle formuesgodene</a:t>
            </a:r>
          </a:p>
          <a:p>
            <a:endParaRPr lang="nb-NO" sz="20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187624" y="2132856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051720" y="2060848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403648" y="249289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Overlevering</a:t>
            </a:r>
            <a:endParaRPr lang="nb-NO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499992" y="1988840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838700" y="1615733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Avtale om at det solgte leveres tilbake om ikke betaling finner sted</a:t>
            </a:r>
            <a:endParaRPr lang="nb-NO" sz="16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6372200" y="2132856"/>
            <a:ext cx="19442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308304" y="1844824"/>
            <a:ext cx="0" cy="8481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822958" y="1499283"/>
            <a:ext cx="1162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Konkurs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58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Rett på penger eller rett på å få det solgte tilbake?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Salgspanteretten</a:t>
            </a:r>
          </a:p>
          <a:p>
            <a:r>
              <a:rPr lang="nb-NO" dirty="0" err="1" smtClean="0"/>
              <a:t>Pantel</a:t>
            </a:r>
            <a:r>
              <a:rPr lang="nb-NO" dirty="0" smtClean="0"/>
              <a:t> § 1-1: «</a:t>
            </a:r>
            <a:r>
              <a:rPr lang="nb-NO" dirty="0"/>
              <a:t>en særrett til å søke dekning for et krav (pantekravet) i ett eller flere bestemte formuesgoder (</a:t>
            </a:r>
            <a:r>
              <a:rPr lang="nb-NO" dirty="0" smtClean="0"/>
              <a:t>pantet»</a:t>
            </a:r>
          </a:p>
          <a:p>
            <a:r>
              <a:rPr lang="nb-NO" dirty="0" err="1" smtClean="0"/>
              <a:t>Tvangsl</a:t>
            </a:r>
            <a:r>
              <a:rPr lang="nb-NO" dirty="0"/>
              <a:t> </a:t>
            </a:r>
            <a:r>
              <a:rPr lang="nb-NO" dirty="0" smtClean="0"/>
              <a:t>§ 8-1, både tvangssalg og tilbakelevering aktuelt. I forbrukerforhold, bare tvangsdekning gjennom tilbakelevering.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589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576064"/>
          </a:xfrm>
        </p:spPr>
        <p:txBody>
          <a:bodyPr/>
          <a:lstStyle/>
          <a:p>
            <a:r>
              <a:rPr lang="nb-NO" dirty="0" smtClean="0"/>
              <a:t>Rettsvernsakt og tidspunkt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52736"/>
            <a:ext cx="7696200" cy="5043264"/>
          </a:xfrm>
        </p:spPr>
        <p:txBody>
          <a:bodyPr/>
          <a:lstStyle/>
          <a:p>
            <a:r>
              <a:rPr lang="nb-NO" dirty="0" smtClean="0"/>
              <a:t>Rettsvernsakt mellom næringsdrivende, avtale inngått senest samtidig «med at salgstingen blir overgitt», og bekreftet skriftlig uten ugrunnet opphold etter overlevering, jf. </a:t>
            </a:r>
            <a:r>
              <a:rPr lang="nb-NO" dirty="0" err="1" smtClean="0"/>
              <a:t>pantel</a:t>
            </a:r>
            <a:r>
              <a:rPr lang="nb-NO" dirty="0" smtClean="0"/>
              <a:t> §3-17(2) </a:t>
            </a:r>
          </a:p>
          <a:p>
            <a:r>
              <a:rPr lang="nb-NO" dirty="0" smtClean="0"/>
              <a:t>Forbrukerkjøp: avtale om salgspant «inngås skriftlig og senest samtidig med at salgstingen blir overgitt»</a:t>
            </a:r>
          </a:p>
          <a:p>
            <a:r>
              <a:rPr lang="nb-NO" dirty="0" smtClean="0"/>
              <a:t>Tilsvarende for rett som likestilles med salgspant, jf. </a:t>
            </a:r>
            <a:r>
              <a:rPr lang="nb-NO" dirty="0" err="1" smtClean="0"/>
              <a:t>pantel</a:t>
            </a:r>
            <a:r>
              <a:rPr lang="nb-NO" dirty="0" smtClean="0"/>
              <a:t> § 3-22.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076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 løsøreting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Stansingsretten og hevingsretten går tapt fra samme tidspunkt. </a:t>
            </a:r>
            <a:endParaRPr lang="nb-NO" dirty="0"/>
          </a:p>
          <a:p>
            <a:r>
              <a:rPr lang="nb-NO" dirty="0" smtClean="0"/>
              <a:t>Etter at stansings/hevingsretten er tapt er det heller ikke anledning til å sikre kravet på (rest)kjøpesummen eller kravet på å få det solgte tilbake.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55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20688"/>
            <a:ext cx="7696200" cy="504056"/>
          </a:xfrm>
        </p:spPr>
        <p:txBody>
          <a:bodyPr/>
          <a:lstStyle/>
          <a:p>
            <a:r>
              <a:rPr lang="nb-NO" dirty="0" smtClean="0"/>
              <a:t>Fast eiendom «overgitt» kjøper går konkurs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40768"/>
            <a:ext cx="7696200" cy="4755232"/>
          </a:xfrm>
        </p:spPr>
        <p:txBody>
          <a:bodyPr/>
          <a:lstStyle/>
          <a:p>
            <a:r>
              <a:rPr lang="nb-NO" sz="1800" dirty="0" smtClean="0"/>
              <a:t>Når er fast eiendom «overgitt», </a:t>
            </a:r>
            <a:r>
              <a:rPr lang="nb-NO" sz="1800" dirty="0"/>
              <a:t>i</a:t>
            </a:r>
            <a:r>
              <a:rPr lang="nb-NO" sz="1800" dirty="0" smtClean="0"/>
              <a:t> </a:t>
            </a:r>
            <a:r>
              <a:rPr lang="nb-NO" sz="1800" dirty="0" err="1" smtClean="0"/>
              <a:t>deknl</a:t>
            </a:r>
            <a:r>
              <a:rPr lang="nb-NO" sz="1800" dirty="0" smtClean="0"/>
              <a:t> § 7-2 forstand. </a:t>
            </a:r>
          </a:p>
          <a:p>
            <a:r>
              <a:rPr lang="nb-NO" sz="1800" dirty="0" smtClean="0"/>
              <a:t>Selger plikter etter § 2-3 å levere skjøte og la kjøper overta bruken. </a:t>
            </a:r>
          </a:p>
          <a:p>
            <a:r>
              <a:rPr lang="nb-NO" sz="1800" dirty="0" smtClean="0"/>
              <a:t>Avhl § 6-1 «</a:t>
            </a:r>
            <a:r>
              <a:rPr lang="nn-NO" sz="1800" dirty="0" smtClean="0"/>
              <a:t>Ein </a:t>
            </a:r>
            <a:r>
              <a:rPr lang="nn-NO" sz="1800" dirty="0"/>
              <a:t>part kan stanse oppfyllinga og halde ytinga si </a:t>
            </a:r>
            <a:r>
              <a:rPr lang="nn-NO" sz="1800" dirty="0" smtClean="0"/>
              <a:t>tilbake» </a:t>
            </a:r>
            <a:r>
              <a:rPr lang="nn-NO" sz="1800" dirty="0" err="1" smtClean="0"/>
              <a:t>Forarbeider</a:t>
            </a:r>
            <a:r>
              <a:rPr lang="nn-NO" sz="1800" dirty="0" smtClean="0"/>
              <a:t>: </a:t>
            </a:r>
            <a:r>
              <a:rPr lang="nb-NO" sz="1800" i="1" dirty="0"/>
              <a:t>Seljaren</a:t>
            </a:r>
            <a:r>
              <a:rPr lang="nb-NO" sz="1800" dirty="0"/>
              <a:t> kan for sin del t d </a:t>
            </a:r>
            <a:r>
              <a:rPr lang="nb-NO" sz="1800" dirty="0" err="1"/>
              <a:t>halde</a:t>
            </a:r>
            <a:r>
              <a:rPr lang="nb-NO" sz="1800" dirty="0"/>
              <a:t> si yting tilbake ved </a:t>
            </a:r>
            <a:r>
              <a:rPr lang="nb-NO" sz="1800" dirty="0" err="1"/>
              <a:t>ikkje</a:t>
            </a:r>
            <a:r>
              <a:rPr lang="nb-NO" sz="1800" dirty="0"/>
              <a:t> å overlate bruken av </a:t>
            </a:r>
            <a:r>
              <a:rPr lang="nb-NO" sz="1800" dirty="0" err="1"/>
              <a:t>eigedomen</a:t>
            </a:r>
            <a:r>
              <a:rPr lang="nb-NO" sz="1800" dirty="0"/>
              <a:t> eller ved </a:t>
            </a:r>
            <a:r>
              <a:rPr lang="nb-NO" sz="1800" dirty="0" err="1"/>
              <a:t>ikkje</a:t>
            </a:r>
            <a:r>
              <a:rPr lang="nb-NO" sz="1800" dirty="0"/>
              <a:t> å gi skøyte til </a:t>
            </a:r>
            <a:r>
              <a:rPr lang="nb-NO" sz="1800" dirty="0" err="1" smtClean="0"/>
              <a:t>kjøparen</a:t>
            </a:r>
            <a:r>
              <a:rPr lang="nb-NO" sz="1800" dirty="0" smtClean="0"/>
              <a:t>.</a:t>
            </a:r>
          </a:p>
          <a:p>
            <a:r>
              <a:rPr lang="nb-NO" sz="1800" dirty="0" smtClean="0"/>
              <a:t>Selger kan holde igjen skjøte eller nekte å overlate bruken</a:t>
            </a:r>
          </a:p>
          <a:p>
            <a:r>
              <a:rPr lang="nb-NO" sz="1800" dirty="0" smtClean="0"/>
              <a:t>Kumulativ bruk av stansingsretten, overlatt bruken men ikke skjøte? Stansingsrett i behold. Overgitt skjøte, men ikke bruken? Stansingsrett i behold.</a:t>
            </a:r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2004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504056"/>
          </a:xfrm>
        </p:spPr>
        <p:txBody>
          <a:bodyPr/>
          <a:lstStyle/>
          <a:p>
            <a:r>
              <a:rPr lang="nb-NO" sz="2800" dirty="0" smtClean="0"/>
              <a:t>Men hva så? </a:t>
            </a:r>
            <a:r>
              <a:rPr lang="nb-NO" sz="2800" dirty="0"/>
              <a:t>Skjøte overgitt, men ikke bruk: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52736"/>
            <a:ext cx="7696200" cy="5043264"/>
          </a:xfrm>
        </p:spPr>
        <p:txBody>
          <a:bodyPr/>
          <a:lstStyle/>
          <a:p>
            <a:r>
              <a:rPr lang="nb-NO" sz="2000" dirty="0" smtClean="0"/>
              <a:t>Andenæs 194: «Utgangspunktet må her trolig være at selger ikke har noen plikt overfor boet til å oppfylle avtalens bestemmelser om bruksoverlatelsen etter dette. En annen sak er at eiendommen inngår i </a:t>
            </a:r>
            <a:r>
              <a:rPr lang="nb-NO" sz="2000" dirty="0" err="1" smtClean="0"/>
              <a:t>bomassen</a:t>
            </a:r>
            <a:r>
              <a:rPr lang="nb-NO" sz="2000" dirty="0" smtClean="0"/>
              <a:t>, og at selgeren neppe kan være berettiget til direkte å legge hindringer i veien for at boet overtar bruken»</a:t>
            </a:r>
          </a:p>
          <a:p>
            <a:endParaRPr lang="nb-NO" sz="2000" dirty="0"/>
          </a:p>
          <a:p>
            <a:r>
              <a:rPr lang="nb-NO" sz="2000" dirty="0"/>
              <a:t>Stansing, midlertidig beføyelse. Avløses av enten inntreden eller hevingsrett. Kan selger </a:t>
            </a:r>
            <a:r>
              <a:rPr lang="nb-NO" sz="2000" dirty="0" smtClean="0"/>
              <a:t>heve? </a:t>
            </a:r>
          </a:p>
          <a:p>
            <a:r>
              <a:rPr lang="nb-NO" sz="2000" dirty="0" err="1" smtClean="0"/>
              <a:t>Avhl</a:t>
            </a:r>
            <a:r>
              <a:rPr lang="nb-NO" sz="2000" dirty="0" smtClean="0"/>
              <a:t>. § 5-3(4), hevingsretten avskjæres der enten bruken er overtatt eller etter at skjøte er tinglyst eller gitt kjøper. </a:t>
            </a:r>
          </a:p>
          <a:p>
            <a:r>
              <a:rPr lang="nb-NO" sz="2000" dirty="0" smtClean="0"/>
              <a:t>Samsvarer med skjæringstidspunktet etter 7-7 andre ledd. </a:t>
            </a:r>
          </a:p>
          <a:p>
            <a:endParaRPr lang="nb-NO" sz="2000" dirty="0"/>
          </a:p>
          <a:p>
            <a:r>
              <a:rPr lang="nb-NO" sz="2000" dirty="0" smtClean="0"/>
              <a:t>= Stansingsretten ved å holde tilbake bruken etter at skjøte er overlevert er ikke mye verdt.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03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20688"/>
            <a:ext cx="7696200" cy="432048"/>
          </a:xfrm>
        </p:spPr>
        <p:txBody>
          <a:bodyPr/>
          <a:lstStyle/>
          <a:p>
            <a:r>
              <a:rPr lang="nb-NO" dirty="0" smtClean="0"/>
              <a:t>Bruk overtatt, men skjøte hos selger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52736"/>
            <a:ext cx="7696200" cy="5616624"/>
          </a:xfrm>
        </p:spPr>
        <p:txBody>
          <a:bodyPr/>
          <a:lstStyle/>
          <a:p>
            <a:r>
              <a:rPr lang="nb-NO" sz="2000" dirty="0" smtClean="0"/>
              <a:t>Stansingsretten er i behold, men ikke hevingsretten etter </a:t>
            </a:r>
            <a:r>
              <a:rPr lang="nb-NO" sz="2000" dirty="0" err="1" smtClean="0"/>
              <a:t>avhl</a:t>
            </a:r>
            <a:r>
              <a:rPr lang="nb-NO" sz="2000" dirty="0" smtClean="0"/>
              <a:t> § 5-3 fjerde ledd.</a:t>
            </a:r>
          </a:p>
          <a:p>
            <a:r>
              <a:rPr lang="nb-NO" sz="2000" dirty="0"/>
              <a:t>Andenæs side 194: «Utgangspunktet må her trolig være at selger ikke har noen plikt overfor boet til å gi skjøte til dette» </a:t>
            </a:r>
            <a:endParaRPr lang="nb-NO" sz="2000" dirty="0" smtClean="0"/>
          </a:p>
          <a:p>
            <a:r>
              <a:rPr lang="nb-NO" sz="2000" dirty="0"/>
              <a:t>Fastlåst situasjon. Stansingsretten gjennom å holde tilbake skjøte, hevingsrett tapt. </a:t>
            </a:r>
          </a:p>
          <a:p>
            <a:r>
              <a:rPr lang="nb-NO" sz="2000" dirty="0" smtClean="0"/>
              <a:t>Tidligere, tilbakehold av skjøte ble sett på som et stilltiende forbehold. </a:t>
            </a:r>
            <a:endParaRPr lang="nb-NO" sz="2000" dirty="0"/>
          </a:p>
          <a:p>
            <a:r>
              <a:rPr lang="nb-NO" sz="2000" dirty="0" smtClean="0"/>
              <a:t>Aasebø (2015) side 307</a:t>
            </a:r>
          </a:p>
          <a:p>
            <a:r>
              <a:rPr lang="nb-NO" sz="2000" dirty="0" smtClean="0"/>
              <a:t>Hvorfor er det slik: ot.prp. nr. 66 (1990-1991) side 122: «</a:t>
            </a:r>
            <a:r>
              <a:rPr lang="nn-NO" sz="2000" dirty="0" smtClean="0"/>
              <a:t>Departementet </a:t>
            </a:r>
            <a:r>
              <a:rPr lang="nn-NO" sz="2000" dirty="0"/>
              <a:t>viser til det som er sagt om formuleringa i samband med § 2-4. Bakgrunnen for departementets framlegg er at ein hevingsrett etter at kjøparen har overteke bruken vil kunne verke urimeleg, særleg i </a:t>
            </a:r>
            <a:r>
              <a:rPr lang="nn-NO" sz="2000" dirty="0" err="1"/>
              <a:t>tilfeller</a:t>
            </a:r>
            <a:r>
              <a:rPr lang="nn-NO" sz="2000" dirty="0"/>
              <a:t> der kjøparen har gjort påkostnader på </a:t>
            </a:r>
            <a:r>
              <a:rPr lang="nn-NO" sz="2000" dirty="0" smtClean="0"/>
              <a:t>eigedomen</a:t>
            </a:r>
            <a:r>
              <a:rPr lang="nb-NO" sz="2000" dirty="0" smtClean="0"/>
              <a:t>»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028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720080"/>
          </a:xfrm>
        </p:spPr>
        <p:txBody>
          <a:bodyPr/>
          <a:lstStyle/>
          <a:p>
            <a:r>
              <a:rPr lang="nb-NO" dirty="0" err="1" smtClean="0"/>
              <a:t>Atterhald</a:t>
            </a:r>
            <a:r>
              <a:rPr lang="nb-NO" dirty="0" smtClean="0"/>
              <a:t> og tingl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68760"/>
            <a:ext cx="7696200" cy="4827240"/>
          </a:xfrm>
        </p:spPr>
        <p:txBody>
          <a:bodyPr/>
          <a:lstStyle/>
          <a:p>
            <a:pPr marL="0" indent="0">
              <a:buNone/>
            </a:pPr>
            <a:r>
              <a:rPr lang="nb-NO" sz="1800" dirty="0" smtClean="0"/>
              <a:t>Andenæs side 205:</a:t>
            </a:r>
          </a:p>
          <a:p>
            <a:pPr marL="0" indent="0">
              <a:buNone/>
            </a:pPr>
            <a:r>
              <a:rPr lang="nb-NO" sz="1800" dirty="0" smtClean="0"/>
              <a:t>Løsningen ligger i avhl § 5-3 (4) in fine: «</a:t>
            </a:r>
            <a:r>
              <a:rPr lang="nn-NO" sz="1800" dirty="0" smtClean="0"/>
              <a:t>Hevingsretten </a:t>
            </a:r>
            <a:r>
              <a:rPr lang="nn-NO" sz="1800" dirty="0"/>
              <a:t>står og ved lag om seljaren har teke atterhald om </a:t>
            </a:r>
            <a:r>
              <a:rPr lang="nn-NO" sz="1800" dirty="0" smtClean="0"/>
              <a:t>det». </a:t>
            </a:r>
          </a:p>
          <a:p>
            <a:pPr marL="0" indent="0">
              <a:buNone/>
            </a:pPr>
            <a:r>
              <a:rPr lang="nn-NO" sz="1800" dirty="0" smtClean="0"/>
              <a:t>Deknl § 7-7 andre ledd «gyldig </a:t>
            </a:r>
            <a:r>
              <a:rPr lang="nn-NO" sz="1800" dirty="0" err="1" smtClean="0"/>
              <a:t>forbehold</a:t>
            </a:r>
            <a:r>
              <a:rPr lang="nn-NO" sz="1800" dirty="0" smtClean="0"/>
              <a:t> om tilbakeføring»</a:t>
            </a:r>
          </a:p>
          <a:p>
            <a:pPr marL="0" indent="0">
              <a:buNone/>
            </a:pPr>
            <a:endParaRPr lang="nn-NO" sz="1800" dirty="0"/>
          </a:p>
          <a:p>
            <a:pPr marL="0" indent="0">
              <a:buNone/>
            </a:pPr>
            <a:r>
              <a:rPr lang="nb-NO" sz="1800" dirty="0"/>
              <a:t>Tingl § 23(1) 1. punkt: For at en rett som er stiftet ved avtale, skal kunne stå seg overfor konkurs, må rettsstiftelsen utenfor de tilfeller som er nevnt i </a:t>
            </a:r>
            <a:r>
              <a:rPr lang="nb-NO" sz="1800" dirty="0">
                <a:hlinkClick r:id="rId2"/>
              </a:rPr>
              <a:t>§ 21</a:t>
            </a:r>
            <a:r>
              <a:rPr lang="nb-NO" sz="1800" dirty="0"/>
              <a:t> tredje ledd og </a:t>
            </a:r>
            <a:r>
              <a:rPr lang="nb-NO" sz="1800" dirty="0">
                <a:hlinkClick r:id="rId3"/>
              </a:rPr>
              <a:t>§ 22</a:t>
            </a:r>
            <a:r>
              <a:rPr lang="nb-NO" sz="1800" dirty="0"/>
              <a:t>, være registrert senest dagen før konkursåpningen.</a:t>
            </a:r>
            <a:r>
              <a:rPr lang="nb-NO" sz="1800" baseline="30000" dirty="0"/>
              <a:t>​1</a:t>
            </a:r>
            <a:endParaRPr lang="nb-NO" sz="1800" dirty="0"/>
          </a:p>
          <a:p>
            <a:pPr marL="0" indent="0">
              <a:buNone/>
            </a:pPr>
            <a:endParaRPr lang="nn-NO" sz="1800" dirty="0" smtClean="0"/>
          </a:p>
          <a:p>
            <a:pPr marL="0" indent="0">
              <a:buNone/>
            </a:pPr>
            <a:r>
              <a:rPr lang="nn-NO" sz="1800" dirty="0" err="1" smtClean="0"/>
              <a:t>Tingl</a:t>
            </a:r>
            <a:r>
              <a:rPr lang="nn-NO" sz="1800" dirty="0" smtClean="0"/>
              <a:t> § 21 (3) «</a:t>
            </a:r>
            <a:r>
              <a:rPr lang="nb-NO" sz="1800" dirty="0" smtClean="0"/>
              <a:t>Rettsstiftelse </a:t>
            </a:r>
            <a:r>
              <a:rPr lang="nb-NO" sz="1800" dirty="0"/>
              <a:t>som skjer gjennom forbehold ved avhendelse eller annen eiendomsovergang, går uten hensyn til </a:t>
            </a:r>
            <a:r>
              <a:rPr lang="nb-NO" sz="1800" dirty="0">
                <a:hlinkClick r:id="rId4"/>
              </a:rPr>
              <a:t>§ 20</a:t>
            </a:r>
            <a:r>
              <a:rPr lang="nb-NO" sz="1800" dirty="0"/>
              <a:t> foran rettserverv som utledes fra den nye eier såfremt forbeholdet enten fremgår av den </a:t>
            </a:r>
            <a:r>
              <a:rPr lang="nb-NO" sz="1800" u="sng" dirty="0"/>
              <a:t>nye eiers hjemmelsdokument </a:t>
            </a:r>
            <a:r>
              <a:rPr lang="nb-NO" sz="1800" dirty="0"/>
              <a:t>eller </a:t>
            </a:r>
            <a:r>
              <a:rPr lang="nb-NO" sz="1800" u="sng" dirty="0"/>
              <a:t>registreres senest samme dag som </a:t>
            </a:r>
            <a:r>
              <a:rPr lang="nb-NO" sz="1800" u="sng" dirty="0" smtClean="0"/>
              <a:t>dette</a:t>
            </a:r>
            <a:r>
              <a:rPr lang="nb-NO" sz="1800" dirty="0" smtClean="0"/>
              <a:t>»</a:t>
            </a:r>
          </a:p>
          <a:p>
            <a:pPr marL="0" indent="0">
              <a:buNone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20963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Lilleholt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Lilleholt side 285: </a:t>
            </a:r>
            <a:r>
              <a:rPr lang="nb-NO" dirty="0"/>
              <a:t>Slik føresegna er utforma (avhl § 5-3(4)), kan vi ikke godt </a:t>
            </a:r>
            <a:r>
              <a:rPr lang="nb-NO" dirty="0" err="1"/>
              <a:t>seie</a:t>
            </a:r>
            <a:r>
              <a:rPr lang="nb-NO" dirty="0"/>
              <a:t> at seljaren kan heve overfor konkursbuet når han </a:t>
            </a:r>
            <a:r>
              <a:rPr lang="nb-NO" dirty="0" err="1"/>
              <a:t>ikkje</a:t>
            </a:r>
            <a:r>
              <a:rPr lang="nb-NO" dirty="0"/>
              <a:t> lengre kan heve overfor </a:t>
            </a:r>
            <a:r>
              <a:rPr lang="nb-NO" dirty="0" err="1"/>
              <a:t>kjøparen</a:t>
            </a:r>
            <a:r>
              <a:rPr lang="nb-NO" dirty="0"/>
              <a:t>. Ut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err="1"/>
              <a:t>tidlegare</a:t>
            </a:r>
            <a:r>
              <a:rPr lang="nb-NO" dirty="0"/>
              <a:t> rettspraksis og oppfatning bør vi likevel kunne sjå det slik at </a:t>
            </a:r>
            <a:r>
              <a:rPr lang="nb-NO" dirty="0" err="1"/>
              <a:t>kjøparen</a:t>
            </a:r>
            <a:r>
              <a:rPr lang="nb-NO" dirty="0"/>
              <a:t> eller hans konkursbu </a:t>
            </a:r>
            <a:r>
              <a:rPr lang="nb-NO" dirty="0" err="1"/>
              <a:t>ikkje</a:t>
            </a:r>
            <a:r>
              <a:rPr lang="nb-NO" dirty="0"/>
              <a:t> har krav på å få overført registerheimelen før kjøpesummen er betalt; eventuelt kan vi så på kravet på kjøpesummen som </a:t>
            </a:r>
            <a:r>
              <a:rPr lang="nb-NO" dirty="0" err="1"/>
              <a:t>eit</a:t>
            </a:r>
            <a:r>
              <a:rPr lang="nb-NO" dirty="0"/>
              <a:t> hefte på eiendommen.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30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20688"/>
            <a:ext cx="7696200" cy="588742"/>
          </a:xfrm>
        </p:spPr>
        <p:txBody>
          <a:bodyPr/>
          <a:lstStyle/>
          <a:p>
            <a:r>
              <a:rPr lang="nb-NO" dirty="0" smtClean="0"/>
              <a:t>Formuesgoder på vei inn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298" y="1180871"/>
            <a:ext cx="8009197" cy="5542088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261" y="3750117"/>
            <a:ext cx="3829219" cy="28472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08069" y="626129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Foto: Thomas Danbolt/Nammo</a:t>
            </a:r>
            <a:endParaRPr lang="nb-NO" sz="1200" dirty="0"/>
          </a:p>
        </p:txBody>
      </p:sp>
      <p:sp>
        <p:nvSpPr>
          <p:cNvPr id="12" name="Explosion 2 11"/>
          <p:cNvSpPr/>
          <p:nvPr/>
        </p:nvSpPr>
        <p:spPr bwMode="auto">
          <a:xfrm>
            <a:off x="3080080" y="2748403"/>
            <a:ext cx="1815215" cy="2003428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5838" y="3424455"/>
            <a:ext cx="1689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Eiendomsrett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455811" y="2154490"/>
            <a:ext cx="29236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«I nordisk rett er vi i dag </a:t>
            </a:r>
            <a:r>
              <a:rPr lang="nb-NO" sz="1600" dirty="0" err="1" smtClean="0"/>
              <a:t>meir</a:t>
            </a:r>
            <a:r>
              <a:rPr lang="nb-NO" sz="1600" dirty="0" smtClean="0"/>
              <a:t> </a:t>
            </a:r>
            <a:r>
              <a:rPr lang="nb-NO" sz="1600" dirty="0" err="1" smtClean="0"/>
              <a:t>opptekne</a:t>
            </a:r>
            <a:r>
              <a:rPr lang="nb-NO" sz="1600" dirty="0" smtClean="0"/>
              <a:t> av kva stilling </a:t>
            </a:r>
            <a:r>
              <a:rPr lang="nb-NO" sz="1600" dirty="0" err="1" smtClean="0"/>
              <a:t>ervarveren</a:t>
            </a:r>
            <a:r>
              <a:rPr lang="nb-NO" sz="1600" dirty="0" smtClean="0"/>
              <a:t> har i kvar av </a:t>
            </a:r>
            <a:r>
              <a:rPr lang="nb-NO" sz="1600" dirty="0" err="1" smtClean="0"/>
              <a:t>dei</a:t>
            </a:r>
            <a:r>
              <a:rPr lang="nb-NO" sz="1600" dirty="0" smtClean="0"/>
              <a:t> </a:t>
            </a:r>
            <a:r>
              <a:rPr lang="nb-NO" sz="1600" dirty="0" err="1" smtClean="0"/>
              <a:t>rettslege</a:t>
            </a:r>
            <a:r>
              <a:rPr lang="nb-NO" sz="1600" dirty="0" smtClean="0"/>
              <a:t> </a:t>
            </a:r>
            <a:r>
              <a:rPr lang="nb-NO" sz="1600" dirty="0" err="1" smtClean="0"/>
              <a:t>relasjonane</a:t>
            </a:r>
            <a:r>
              <a:rPr lang="nb-NO" sz="1600" dirty="0" smtClean="0"/>
              <a:t> som er aktuelle» s. 52</a:t>
            </a:r>
          </a:p>
          <a:p>
            <a:endParaRPr lang="nb-NO" sz="1600" dirty="0"/>
          </a:p>
          <a:p>
            <a:r>
              <a:rPr lang="nb-NO" sz="1600" dirty="0" smtClean="0"/>
              <a:t>«Den som meiner at </a:t>
            </a:r>
            <a:r>
              <a:rPr lang="nb-NO" sz="1600" dirty="0" err="1" smtClean="0"/>
              <a:t>at</a:t>
            </a:r>
            <a:r>
              <a:rPr lang="nb-NO" sz="1600" dirty="0" smtClean="0"/>
              <a:t> </a:t>
            </a:r>
            <a:r>
              <a:rPr lang="nb-NO" sz="1600" dirty="0" err="1" smtClean="0"/>
              <a:t>reglane</a:t>
            </a:r>
            <a:r>
              <a:rPr lang="nb-NO" sz="1600" dirty="0" smtClean="0"/>
              <a:t> er </a:t>
            </a:r>
            <a:r>
              <a:rPr lang="nb-NO" sz="1600" dirty="0" err="1" smtClean="0"/>
              <a:t>lettare</a:t>
            </a:r>
            <a:r>
              <a:rPr lang="nb-NO" sz="1600" dirty="0" smtClean="0"/>
              <a:t> å </a:t>
            </a:r>
            <a:r>
              <a:rPr lang="nb-NO" sz="1600" dirty="0" err="1" smtClean="0"/>
              <a:t>skjøne</a:t>
            </a:r>
            <a:r>
              <a:rPr lang="nb-NO" sz="1600" dirty="0" smtClean="0"/>
              <a:t> med </a:t>
            </a:r>
            <a:r>
              <a:rPr lang="nb-NO" sz="1600" dirty="0" err="1" smtClean="0"/>
              <a:t>eitt</a:t>
            </a:r>
            <a:r>
              <a:rPr lang="nb-NO" sz="1600" dirty="0" smtClean="0"/>
              <a:t> tidspunkt for når </a:t>
            </a:r>
            <a:r>
              <a:rPr lang="nb-NO" sz="1600" dirty="0" err="1" smtClean="0"/>
              <a:t>eigedomsretten</a:t>
            </a:r>
            <a:r>
              <a:rPr lang="nb-NO" sz="1600" dirty="0" smtClean="0"/>
              <a:t> går over, må gjerne nytte den ordlegginga, om han </a:t>
            </a:r>
            <a:r>
              <a:rPr lang="nb-NO" sz="1600" dirty="0" err="1" smtClean="0"/>
              <a:t>berre</a:t>
            </a:r>
            <a:r>
              <a:rPr lang="nb-NO" sz="1600" dirty="0" smtClean="0"/>
              <a:t> </a:t>
            </a:r>
            <a:r>
              <a:rPr lang="nb-NO" sz="1600" dirty="0" err="1" smtClean="0"/>
              <a:t>forklårer</a:t>
            </a:r>
            <a:r>
              <a:rPr lang="nb-NO" sz="1600" dirty="0" smtClean="0"/>
              <a:t> kva som ligg i dette i </a:t>
            </a:r>
            <a:r>
              <a:rPr lang="nb-NO" sz="1600" dirty="0" err="1" smtClean="0"/>
              <a:t>dei</a:t>
            </a:r>
            <a:r>
              <a:rPr lang="nb-NO" sz="1600" dirty="0" smtClean="0"/>
              <a:t> ulike </a:t>
            </a:r>
            <a:r>
              <a:rPr lang="nb-NO" sz="1600" dirty="0" err="1" smtClean="0"/>
              <a:t>konfliktane</a:t>
            </a:r>
            <a:r>
              <a:rPr lang="nb-NO" sz="1600" dirty="0" smtClean="0"/>
              <a:t>» s. 55</a:t>
            </a:r>
          </a:p>
          <a:p>
            <a:endParaRPr lang="nb-NO" sz="1600" dirty="0" smtClean="0"/>
          </a:p>
          <a:p>
            <a:r>
              <a:rPr lang="nb-NO" sz="1600" dirty="0" smtClean="0"/>
              <a:t>Lilleholt (2018) Allmenn formuerett</a:t>
            </a:r>
            <a:endParaRPr lang="nb-NO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1340768"/>
            <a:ext cx="26642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smtClean="0"/>
              <a:t>Det er et ønske om å kunne veie hensyn som gjør seg gjeldende i hvert enkelt typetilfelle, og finne en god løsning, som ligger bak at man i nordisk rett har vegret seg mot å </a:t>
            </a:r>
            <a:r>
              <a:rPr lang="nb-NO" sz="1800" dirty="0" err="1" smtClean="0"/>
              <a:t>å</a:t>
            </a:r>
            <a:r>
              <a:rPr lang="nb-NO" sz="1800" dirty="0" smtClean="0"/>
              <a:t> ville knytte rettsvirkninger direkte til et bestemt punkt der eiendomsretten går over» Marthinussen (2018) s. 27</a:t>
            </a:r>
            <a:endParaRPr lang="nb-NO" sz="18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543027" y="2236280"/>
            <a:ext cx="1152128" cy="2943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Funksjoner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76160" y="2349728"/>
            <a:ext cx="1152128" cy="2943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Funksjoner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86939" y="6215626"/>
            <a:ext cx="1152128" cy="2943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Funksjoner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39067" y="3095490"/>
            <a:ext cx="1152128" cy="2943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Funksjoner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20072" y="3701558"/>
            <a:ext cx="1152128" cy="2943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Funksjoner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566860" y="4305857"/>
            <a:ext cx="1152128" cy="2943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Funksjoner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198094" y="5133571"/>
            <a:ext cx="1152128" cy="2943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Funksjoner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3774158" y="2622796"/>
            <a:ext cx="0" cy="4986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4566860" y="2748403"/>
            <a:ext cx="472207" cy="3470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5" idx="1"/>
          </p:cNvCxnSpPr>
          <p:nvPr/>
        </p:nvCxnSpPr>
        <p:spPr bwMode="auto">
          <a:xfrm flipV="1">
            <a:off x="4639748" y="3242646"/>
            <a:ext cx="399319" cy="53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566860" y="3800469"/>
            <a:ext cx="509440" cy="827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350222" y="4253691"/>
            <a:ext cx="216638" cy="93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H="1">
            <a:off x="3774158" y="4484111"/>
            <a:ext cx="112781" cy="4226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224726" y="4584217"/>
            <a:ext cx="415022" cy="1505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502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20688"/>
            <a:ext cx="7696200" cy="432048"/>
          </a:xfrm>
        </p:spPr>
        <p:txBody>
          <a:bodyPr/>
          <a:lstStyle/>
          <a:p>
            <a:pPr marL="0" indent="0">
              <a:buNone/>
            </a:pPr>
            <a:r>
              <a:rPr lang="nb-NO" sz="2000" dirty="0"/>
              <a:t>Hva skjer med selgers krav på kjøpesummen?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52736"/>
            <a:ext cx="7696200" cy="5043264"/>
          </a:xfrm>
        </p:spPr>
        <p:txBody>
          <a:bodyPr/>
          <a:lstStyle/>
          <a:p>
            <a:pPr marL="0" indent="0">
              <a:buNone/>
            </a:pPr>
            <a:r>
              <a:rPr lang="nb-NO" sz="1800" dirty="0" smtClean="0"/>
              <a:t>Falkanger side 756-757 og om når noe er «overgitt: Gjennom avhendingsloven § 5-3 fjerde ledd er dette .. Avklart: Dersom det ikke er tatt hevingsforbehold, kan det ikke heves «etter at skjøte er tinglyst eller gitt kjøperen, eller kjøperen har overtatt bruken av eiendommen». Når selgeren i henhold til dette er avskåret fra å få hånd om eiendommen, kan denne imidlertid ha et sterkt vern på en annen kant. Tingl § 21 (3) </a:t>
            </a:r>
            <a:r>
              <a:rPr lang="nb-NO" sz="1800" dirty="0"/>
              <a:t>Rettsstiftelse som skjer gjennom forbehold ved avhendelse eller annen eiendomsovergang, går uten hensyn til </a:t>
            </a:r>
            <a:r>
              <a:rPr lang="nb-NO" sz="1800" dirty="0">
                <a:hlinkClick r:id="rId2"/>
              </a:rPr>
              <a:t>§ 20</a:t>
            </a:r>
            <a:r>
              <a:rPr lang="nb-NO" sz="1800" dirty="0"/>
              <a:t> foran rettserverv som utledes fra den nye eier såfremt forbeholdet enten fremgår av den nye eiers hjemmelsdokument eller registreres senest samme dag som </a:t>
            </a:r>
            <a:r>
              <a:rPr lang="nb-NO" sz="1800" dirty="0" smtClean="0"/>
              <a:t>dette. </a:t>
            </a:r>
          </a:p>
          <a:p>
            <a:pPr marL="0" indent="0">
              <a:buNone/>
            </a:pPr>
            <a:r>
              <a:rPr lang="nb-NO" sz="1800" dirty="0" smtClean="0"/>
              <a:t>Tingl § 23: </a:t>
            </a:r>
            <a:r>
              <a:rPr lang="nb-NO" sz="1800" dirty="0"/>
              <a:t>For at en rett som er stiftet ved avtale, skal kunne stå seg overfor konkurs, må rettsstiftelsen utenfor de tilfeller som er nevnt i </a:t>
            </a:r>
            <a:r>
              <a:rPr lang="nb-NO" sz="1800" dirty="0">
                <a:hlinkClick r:id="rId3"/>
              </a:rPr>
              <a:t>§ 21</a:t>
            </a:r>
            <a:r>
              <a:rPr lang="nb-NO" sz="1800" dirty="0"/>
              <a:t> tredje ledd og </a:t>
            </a:r>
            <a:r>
              <a:rPr lang="nb-NO" sz="1800" dirty="0">
                <a:hlinkClick r:id="rId4"/>
              </a:rPr>
              <a:t>§ 22</a:t>
            </a:r>
            <a:r>
              <a:rPr lang="nb-NO" sz="1800" dirty="0"/>
              <a:t>, være registrert senest dagen før </a:t>
            </a:r>
            <a:r>
              <a:rPr lang="nb-NO" sz="1800" dirty="0" smtClean="0"/>
              <a:t>konkursåpningen. 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 smtClean="0"/>
              <a:t>Andenæs side 206: Forbeholdet har således rettsvern så lenge </a:t>
            </a:r>
            <a:r>
              <a:rPr lang="nb-NO" sz="1800" dirty="0" err="1" smtClean="0"/>
              <a:t>avhenderen</a:t>
            </a:r>
            <a:r>
              <a:rPr lang="nb-NO" sz="1800" dirty="0" smtClean="0"/>
              <a:t> beholder skjøte</a:t>
            </a:r>
          </a:p>
        </p:txBody>
      </p:sp>
    </p:spTree>
    <p:extLst>
      <p:ext uri="{BB962C8B-B14F-4D97-AF65-F5344CB8AC3E}">
        <p14:creationId xmlns:p14="http://schemas.microsoft.com/office/powerpoint/2010/main" val="42618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20688"/>
            <a:ext cx="7696200" cy="504056"/>
          </a:xfrm>
        </p:spPr>
        <p:txBody>
          <a:bodyPr/>
          <a:lstStyle/>
          <a:p>
            <a:r>
              <a:rPr lang="nb-NO" dirty="0" smtClean="0"/>
              <a:t>Oppsummering fast eiendom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96752"/>
            <a:ext cx="7696200" cy="4899248"/>
          </a:xfrm>
        </p:spPr>
        <p:txBody>
          <a:bodyPr/>
          <a:lstStyle/>
          <a:p>
            <a:r>
              <a:rPr lang="nb-NO" sz="2400" dirty="0" smtClean="0"/>
              <a:t>Stansingsrett i behold i enten skjøte eller bruk.</a:t>
            </a:r>
          </a:p>
          <a:p>
            <a:r>
              <a:rPr lang="nb-NO" sz="2400" dirty="0" smtClean="0"/>
              <a:t>Hevingsretten går tapt enten ved overgang av bruk eller skjøte</a:t>
            </a:r>
          </a:p>
          <a:p>
            <a:r>
              <a:rPr lang="nb-NO" sz="2400" dirty="0" smtClean="0"/>
              <a:t>Selgers rett til å sikre kravet på restkjøpesummen </a:t>
            </a:r>
            <a:r>
              <a:rPr lang="nb-NO" sz="2400" dirty="0" err="1" smtClean="0"/>
              <a:t>retsvern</a:t>
            </a:r>
            <a:r>
              <a:rPr lang="nb-NO" sz="2400" dirty="0" smtClean="0"/>
              <a:t> går ikke tapt før skjøte er overgitt.</a:t>
            </a:r>
          </a:p>
          <a:p>
            <a:r>
              <a:rPr lang="nb-NO" sz="2400" dirty="0" smtClean="0"/>
              <a:t>Kan altså få rettsvern etter at hevingsretten er tapt. </a:t>
            </a:r>
          </a:p>
          <a:p>
            <a:r>
              <a:rPr lang="nb-NO" sz="2400" dirty="0" smtClean="0"/>
              <a:t>Kritikk: Hva vil vi? Et klart skjæringstidspunkt</a:t>
            </a:r>
            <a:r>
              <a:rPr lang="nb-NO" dirty="0" smtClean="0"/>
              <a:t>. </a:t>
            </a:r>
            <a:r>
              <a:rPr lang="nb-NO" sz="2400" dirty="0" smtClean="0"/>
              <a:t>Lilleholt side 284. </a:t>
            </a:r>
          </a:p>
          <a:p>
            <a:r>
              <a:rPr lang="nb-NO" sz="2400" dirty="0" smtClean="0"/>
              <a:t>Relevans? Samme løsning som i tingl finner vi i lover om utvinningstillatelser, akvakulturtillatelser, burettslagsandeler, fly og skip. </a:t>
            </a:r>
          </a:p>
        </p:txBody>
      </p:sp>
    </p:spTree>
    <p:extLst>
      <p:ext uri="{BB962C8B-B14F-4D97-AF65-F5344CB8AC3E}">
        <p14:creationId xmlns:p14="http://schemas.microsoft.com/office/powerpoint/2010/main" val="4548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360040"/>
          </a:xfrm>
        </p:spPr>
        <p:txBody>
          <a:bodyPr/>
          <a:lstStyle/>
          <a:p>
            <a:r>
              <a:rPr lang="nb-NO" dirty="0" smtClean="0"/>
              <a:t>Veien videre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368" y="908720"/>
            <a:ext cx="7696200" cy="5544616"/>
          </a:xfrm>
        </p:spPr>
        <p:txBody>
          <a:bodyPr/>
          <a:lstStyle/>
          <a:p>
            <a:r>
              <a:rPr lang="nb-NO" dirty="0" smtClean="0"/>
              <a:t>Deknl § 7-7 andre ledd: </a:t>
            </a:r>
            <a:r>
              <a:rPr lang="nb-NO" sz="1600" dirty="0" smtClean="0"/>
              <a:t>«Har </a:t>
            </a:r>
            <a:r>
              <a:rPr lang="nb-NO" sz="1600" dirty="0"/>
              <a:t>den annen part før åpning av gjeldsforhandling eller konkurs</a:t>
            </a:r>
            <a:r>
              <a:rPr lang="nb-NO" sz="1600" baseline="30000" dirty="0"/>
              <a:t>​3</a:t>
            </a:r>
            <a:r>
              <a:rPr lang="nb-NO" sz="1600" dirty="0"/>
              <a:t> helt eller delvis </a:t>
            </a:r>
            <a:r>
              <a:rPr lang="nb-NO" sz="1600" dirty="0">
                <a:solidFill>
                  <a:srgbClr val="FF0000"/>
                </a:solidFill>
              </a:rPr>
              <a:t>levert</a:t>
            </a:r>
            <a:r>
              <a:rPr lang="nb-NO" sz="1600" dirty="0"/>
              <a:t> sin ytelse, kan vedkommende for den leverte del bare heve dersom det er </a:t>
            </a:r>
            <a:r>
              <a:rPr lang="nb-NO" sz="1600" dirty="0">
                <a:solidFill>
                  <a:srgbClr val="FF0000"/>
                </a:solidFill>
              </a:rPr>
              <a:t>tatt gyldig forbehold </a:t>
            </a:r>
            <a:r>
              <a:rPr lang="nb-NO" sz="1600" dirty="0"/>
              <a:t>om tilbakeføring av ytelsen eller dersom ytelsen var en pengeytelse.</a:t>
            </a:r>
            <a:r>
              <a:rPr lang="nb-NO" sz="1600" baseline="30000" dirty="0"/>
              <a:t>​4</a:t>
            </a:r>
            <a:r>
              <a:rPr lang="nb-NO" sz="1600" dirty="0"/>
              <a:t> Den annen part har bare krav på dividende av pengeytelse som skal tilbakeføres på grunn av </a:t>
            </a:r>
            <a:r>
              <a:rPr lang="nb-NO" sz="1600" dirty="0" smtClean="0"/>
              <a:t>heving»</a:t>
            </a:r>
          </a:p>
          <a:p>
            <a:endParaRPr lang="nb-NO" sz="1600" dirty="0"/>
          </a:p>
          <a:p>
            <a:pPr marL="0" indent="0">
              <a:buNone/>
            </a:pP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/>
              <a:t>H                 A                B  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 smtClean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 smtClean="0"/>
          </a:p>
          <a:p>
            <a:pPr marL="0" indent="0">
              <a:buNone/>
            </a:pP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/>
              <a:t>«levert», NOU 1972:20 side 320: </a:t>
            </a:r>
            <a:r>
              <a:rPr lang="nb-NO" sz="1800" dirty="0" smtClean="0"/>
              <a:t>«</a:t>
            </a:r>
            <a:r>
              <a:rPr lang="nb-NO" sz="1800" dirty="0"/>
              <a:t>Det kan undertiden være tvilsomt om medkontrahenten kan sies å ha «erlagt» sin </a:t>
            </a:r>
            <a:r>
              <a:rPr lang="nb-NO" sz="1800" dirty="0" err="1"/>
              <a:t>ydelse</a:t>
            </a:r>
            <a:r>
              <a:rPr lang="nb-NO" sz="1800" dirty="0"/>
              <a:t> før boåpningen. Hvis det gjelder levering av løsøregjenstander, må det avgjørende være om oppfyllelsen er kommet så langt at </a:t>
            </a:r>
            <a:r>
              <a:rPr lang="nb-NO" sz="1800" dirty="0" err="1"/>
              <a:t>stansning</a:t>
            </a:r>
            <a:r>
              <a:rPr lang="nb-NO" sz="1800" dirty="0"/>
              <a:t> er utelukket etter reglene i § </a:t>
            </a:r>
            <a:r>
              <a:rPr lang="nb-NO" sz="1800" dirty="0" smtClean="0"/>
              <a:t>7-2»</a:t>
            </a:r>
            <a:endParaRPr lang="nb-NO" sz="1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331640" y="3356992"/>
            <a:ext cx="7920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435315" y="3397950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149025" y="3212976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435315" y="2864840"/>
            <a:ext cx="864096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294148" y="2568097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HS  </a:t>
            </a:r>
            <a:r>
              <a:rPr lang="nb-NO" sz="1200" dirty="0" smtClean="0"/>
              <a:t>Hva skal til for at selger sikrer sitt krav på (rest)kjøpesummen som en panterett og hvor lenge kan et slikt forbehold tas    </a:t>
            </a:r>
            <a:endParaRPr lang="nb-NO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463207" y="420079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Skjæringstidspunkt «levert»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75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717376"/>
          </a:xfrm>
        </p:spPr>
        <p:txBody>
          <a:bodyPr/>
          <a:lstStyle/>
          <a:p>
            <a:r>
              <a:rPr lang="nb-NO" sz="2400" dirty="0" smtClean="0"/>
              <a:t>Skjæringstidspunktet og stansings/hevingsrettens opphør, §7-2 «overgitt»</a:t>
            </a:r>
            <a:endParaRPr lang="nb-N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66055"/>
            <a:ext cx="7696200" cy="5574615"/>
          </a:xfrm>
        </p:spPr>
        <p:txBody>
          <a:bodyPr/>
          <a:lstStyle/>
          <a:p>
            <a:r>
              <a:rPr lang="nb-NO" sz="1800" dirty="0" smtClean="0"/>
              <a:t>Dekningsloven §§ 7-2 «overgitt», 7-7 andre ledd «levert» og § 7-9 «overgitt». </a:t>
            </a:r>
          </a:p>
          <a:p>
            <a:r>
              <a:rPr lang="nb-NO" sz="1800" dirty="0" smtClean="0"/>
              <a:t>NSF: Fysisk levering</a:t>
            </a:r>
          </a:p>
          <a:p>
            <a:r>
              <a:rPr lang="nb-NO" sz="1800" dirty="0" smtClean="0"/>
              <a:t>NOU 1972:20 side 311: «stansingsretten </a:t>
            </a:r>
            <a:r>
              <a:rPr lang="nb-NO" sz="1800" dirty="0"/>
              <a:t>opphører først når kjøperen har fått salgsgjenstanden i sin </a:t>
            </a:r>
            <a:r>
              <a:rPr lang="nb-NO" sz="1800" dirty="0" smtClean="0"/>
              <a:t>besittelse»</a:t>
            </a:r>
          </a:p>
          <a:p>
            <a:r>
              <a:rPr lang="nb-NO" sz="1800" dirty="0" smtClean="0"/>
              <a:t>Morten mener: Ikke kjøpers besittelse som er det sentrale, men at selger har mistet råderetten</a:t>
            </a:r>
          </a:p>
          <a:p>
            <a:r>
              <a:rPr lang="nb-NO" sz="1800" dirty="0" smtClean="0"/>
              <a:t>Forarbeidene viser til spesiallovgivningen</a:t>
            </a:r>
          </a:p>
          <a:p>
            <a:r>
              <a:rPr lang="nb-NO" sz="1800" dirty="0" smtClean="0"/>
              <a:t>Lilleholt (2018) side 284: Det som fremgår av om bortfall av retten til å heve etter </a:t>
            </a:r>
            <a:r>
              <a:rPr lang="nb-NO" sz="1800" dirty="0" err="1" smtClean="0"/>
              <a:t>kontraktslovgivningen</a:t>
            </a:r>
            <a:r>
              <a:rPr lang="nb-NO" sz="1800" dirty="0" smtClean="0"/>
              <a:t>, samsvarer med </a:t>
            </a:r>
            <a:r>
              <a:rPr lang="nb-NO" sz="1800" dirty="0" err="1" smtClean="0"/>
              <a:t>deknl</a:t>
            </a:r>
            <a:r>
              <a:rPr lang="nb-NO" sz="1800" dirty="0" smtClean="0"/>
              <a:t> § 7-7. (Og med det også § 7-2).</a:t>
            </a:r>
          </a:p>
          <a:p>
            <a:endParaRPr lang="nb-NO" sz="1800" dirty="0"/>
          </a:p>
          <a:p>
            <a:pPr marL="0" indent="0">
              <a:buNone/>
            </a:pPr>
            <a:endParaRPr lang="nb-NO" sz="1800" dirty="0" smtClean="0"/>
          </a:p>
          <a:p>
            <a:endParaRPr lang="nb-NO" sz="1800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1258578" y="4581128"/>
            <a:ext cx="208823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635303" y="4509120"/>
            <a:ext cx="2807419" cy="57606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884" y="457181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«tilhører»</a:t>
            </a:r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1251936" y="4852308"/>
            <a:ext cx="25927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smtClean="0"/>
              <a:t>- Løsøreting</a:t>
            </a:r>
          </a:p>
          <a:p>
            <a:r>
              <a:rPr lang="nb-NO" sz="1800" dirty="0" smtClean="0"/>
              <a:t>- Fast eiendom</a:t>
            </a:r>
          </a:p>
          <a:p>
            <a:r>
              <a:rPr lang="nb-NO" sz="1800" dirty="0" smtClean="0"/>
              <a:t>- Immaterialrettigheter</a:t>
            </a:r>
          </a:p>
          <a:p>
            <a:r>
              <a:rPr lang="nb-NO" sz="1800" dirty="0" smtClean="0"/>
              <a:t>- Krav</a:t>
            </a:r>
          </a:p>
          <a:p>
            <a:r>
              <a:rPr lang="nb-NO" sz="1800" dirty="0" smtClean="0"/>
              <a:t>- Penger</a:t>
            </a:r>
          </a:p>
          <a:p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5517232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Hva ønsker vi oss? </a:t>
            </a:r>
          </a:p>
          <a:p>
            <a:r>
              <a:rPr lang="nb-NO" dirty="0" smtClean="0"/>
              <a:t>En veldefinert grense, jf. NOU 1972:20 side 312 og Rt. 1997-1438 Metos.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903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720080"/>
          </a:xfrm>
        </p:spPr>
        <p:txBody>
          <a:bodyPr/>
          <a:lstStyle/>
          <a:p>
            <a:r>
              <a:rPr lang="nb-NO" dirty="0" smtClean="0"/>
              <a:t>Når er løsøre som ikke kan registreres i realregister overgitt/levert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80728"/>
            <a:ext cx="7696200" cy="5328592"/>
          </a:xfrm>
        </p:spPr>
        <p:txBody>
          <a:bodyPr/>
          <a:lstStyle/>
          <a:p>
            <a:endParaRPr lang="nb-NO" sz="1800" dirty="0" smtClean="0"/>
          </a:p>
          <a:p>
            <a:endParaRPr lang="nb-NO" sz="1800" dirty="0"/>
          </a:p>
          <a:p>
            <a:r>
              <a:rPr lang="nb-NO" sz="1800" dirty="0" smtClean="0"/>
              <a:t>Rettslig grunnlag: </a:t>
            </a:r>
            <a:r>
              <a:rPr lang="nb-NO" sz="1800" dirty="0" err="1" smtClean="0"/>
              <a:t>kjl</a:t>
            </a:r>
            <a:r>
              <a:rPr lang="nb-NO" sz="1800" dirty="0" smtClean="0"/>
              <a:t> § 54 fjerde ledd «overtatt» eller </a:t>
            </a:r>
          </a:p>
          <a:p>
            <a:r>
              <a:rPr lang="nb-NO" sz="1800" dirty="0" smtClean="0"/>
              <a:t>antesipert, § 61 (2) «overgitt»</a:t>
            </a:r>
          </a:p>
          <a:p>
            <a:r>
              <a:rPr lang="nb-NO" sz="1800" dirty="0" smtClean="0"/>
              <a:t>I konkurs, </a:t>
            </a:r>
            <a:r>
              <a:rPr lang="nb-NO" sz="1800" dirty="0" err="1" smtClean="0"/>
              <a:t>kjl</a:t>
            </a:r>
            <a:r>
              <a:rPr lang="nb-NO" sz="1800" dirty="0" smtClean="0"/>
              <a:t> § 63, skjæringstidspunktene sammenfaller</a:t>
            </a:r>
          </a:p>
          <a:p>
            <a:r>
              <a:rPr lang="nb-NO" sz="1800" dirty="0" smtClean="0"/>
              <a:t>Hentekjøp</a:t>
            </a:r>
          </a:p>
          <a:p>
            <a:r>
              <a:rPr lang="nb-NO" sz="1800" dirty="0" smtClean="0"/>
              <a:t>Sendekjøp</a:t>
            </a:r>
          </a:p>
          <a:p>
            <a:pPr>
              <a:buFontTx/>
              <a:buChar char="-"/>
            </a:pPr>
            <a:r>
              <a:rPr lang="nb-NO" sz="1800" dirty="0" smtClean="0"/>
              <a:t>Tidligere </a:t>
            </a:r>
            <a:r>
              <a:rPr lang="nb-NO" sz="1800" dirty="0" err="1" smtClean="0"/>
              <a:t>kkl</a:t>
            </a:r>
            <a:r>
              <a:rPr lang="nb-NO" sz="1800" dirty="0" smtClean="0"/>
              <a:t> § 40, et spørsmål om varen er tatt </a:t>
            </a:r>
            <a:r>
              <a:rPr lang="nb-NO" sz="1800" dirty="0"/>
              <a:t>inn på kjøperens «varelager eller annet </a:t>
            </a:r>
            <a:r>
              <a:rPr lang="nb-NO" sz="1800" dirty="0" smtClean="0"/>
              <a:t>oppbevaringssted».</a:t>
            </a:r>
            <a:endParaRPr lang="nb-NO" sz="1800" dirty="0"/>
          </a:p>
          <a:p>
            <a:pPr>
              <a:buFontTx/>
              <a:buChar char="-"/>
            </a:pPr>
            <a:r>
              <a:rPr lang="nb-NO" sz="1800" dirty="0" smtClean="0"/>
              <a:t>Rt</a:t>
            </a:r>
            <a:r>
              <a:rPr lang="nb-NO" sz="1800" dirty="0"/>
              <a:t>. </a:t>
            </a:r>
            <a:r>
              <a:rPr lang="nb-NO" sz="1800" dirty="0" smtClean="0"/>
              <a:t>1890 </a:t>
            </a:r>
            <a:r>
              <a:rPr lang="nb-NO" sz="1800" dirty="0"/>
              <a:t>side </a:t>
            </a:r>
            <a:r>
              <a:rPr lang="nb-NO" sz="1800" dirty="0" smtClean="0"/>
              <a:t>75: Skip, kull, kull lagret på skip etter ankomst. Stansingsrett ikke tapt. </a:t>
            </a:r>
          </a:p>
          <a:p>
            <a:pPr>
              <a:buFontTx/>
              <a:buChar char="-"/>
            </a:pPr>
            <a:r>
              <a:rPr lang="da-DK" sz="1800" dirty="0" smtClean="0"/>
              <a:t>Rt. 1971 side 549: Tømmer </a:t>
            </a:r>
            <a:r>
              <a:rPr lang="da-DK" sz="1800" dirty="0" err="1" smtClean="0"/>
              <a:t>levert</a:t>
            </a:r>
            <a:r>
              <a:rPr lang="da-DK" sz="1800" dirty="0" smtClean="0"/>
              <a:t> på </a:t>
            </a:r>
            <a:r>
              <a:rPr lang="da-DK" sz="1800" dirty="0" err="1" smtClean="0"/>
              <a:t>velteplass</a:t>
            </a:r>
            <a:r>
              <a:rPr lang="da-DK" sz="1800" dirty="0" smtClean="0"/>
              <a:t>. HR:  </a:t>
            </a:r>
            <a:r>
              <a:rPr lang="da-DK" sz="1800" dirty="0" err="1" smtClean="0"/>
              <a:t>Rettslig</a:t>
            </a:r>
            <a:r>
              <a:rPr lang="da-DK" sz="1800" dirty="0" smtClean="0"/>
              <a:t> vurderingstema: Var </a:t>
            </a:r>
            <a:r>
              <a:rPr lang="da-DK" sz="1800" dirty="0" err="1" smtClean="0"/>
              <a:t>velteplassen</a:t>
            </a:r>
            <a:r>
              <a:rPr lang="da-DK" sz="1800" dirty="0" smtClean="0"/>
              <a:t> et </a:t>
            </a:r>
            <a:r>
              <a:rPr lang="da-DK" sz="1800" dirty="0" err="1" smtClean="0"/>
              <a:t>oppbevaringssted</a:t>
            </a:r>
            <a:r>
              <a:rPr lang="da-DK" sz="1800" dirty="0" smtClean="0"/>
              <a:t> som </a:t>
            </a:r>
            <a:r>
              <a:rPr lang="da-DK" sz="1800" dirty="0" err="1" smtClean="0"/>
              <a:t>kjøperen</a:t>
            </a:r>
            <a:r>
              <a:rPr lang="da-DK" sz="1800" dirty="0" smtClean="0"/>
              <a:t> </a:t>
            </a:r>
            <a:r>
              <a:rPr lang="da-DK" sz="1800" dirty="0" err="1" smtClean="0"/>
              <a:t>hadde</a:t>
            </a:r>
            <a:r>
              <a:rPr lang="da-DK" sz="1800" dirty="0" smtClean="0"/>
              <a:t> </a:t>
            </a:r>
            <a:r>
              <a:rPr lang="da-DK" sz="1800" dirty="0" err="1" smtClean="0"/>
              <a:t>eksklsuiv</a:t>
            </a:r>
            <a:r>
              <a:rPr lang="da-DK" sz="1800" dirty="0" smtClean="0"/>
              <a:t> </a:t>
            </a:r>
            <a:r>
              <a:rPr lang="da-DK" sz="1800" dirty="0" err="1" smtClean="0"/>
              <a:t>rådighet</a:t>
            </a:r>
            <a:r>
              <a:rPr lang="da-DK" sz="1800" dirty="0" smtClean="0"/>
              <a:t> over og som </a:t>
            </a:r>
            <a:r>
              <a:rPr lang="da-DK" sz="1800" dirty="0" err="1" smtClean="0"/>
              <a:t>utad</a:t>
            </a:r>
            <a:r>
              <a:rPr lang="da-DK" sz="1800" dirty="0" smtClean="0"/>
              <a:t> fremtrådte som </a:t>
            </a:r>
            <a:r>
              <a:rPr lang="da-DK" sz="1800" dirty="0" err="1" smtClean="0"/>
              <a:t>kjøperens</a:t>
            </a:r>
            <a:r>
              <a:rPr lang="da-DK" sz="1800" dirty="0" smtClean="0"/>
              <a:t>? # </a:t>
            </a:r>
            <a:r>
              <a:rPr lang="da-DK" sz="1800" dirty="0" err="1" smtClean="0"/>
              <a:t>fratatt</a:t>
            </a:r>
            <a:r>
              <a:rPr lang="da-DK" sz="1800" dirty="0" smtClean="0"/>
              <a:t> </a:t>
            </a:r>
            <a:r>
              <a:rPr lang="da-DK" sz="1800" dirty="0" err="1" smtClean="0"/>
              <a:t>rådighet</a:t>
            </a:r>
            <a:r>
              <a:rPr lang="da-DK" sz="1800" dirty="0" smtClean="0"/>
              <a:t>. Svar. </a:t>
            </a:r>
            <a:r>
              <a:rPr lang="da-DK" sz="1800" dirty="0" err="1" smtClean="0"/>
              <a:t>Nei</a:t>
            </a:r>
            <a:r>
              <a:rPr lang="da-DK" sz="1800" dirty="0" smtClean="0"/>
              <a:t>, </a:t>
            </a:r>
            <a:r>
              <a:rPr lang="da-DK" sz="1800" dirty="0" err="1" smtClean="0"/>
              <a:t>stansingsretten</a:t>
            </a:r>
            <a:r>
              <a:rPr lang="da-DK" sz="1800" dirty="0" smtClean="0"/>
              <a:t> i behold. </a:t>
            </a:r>
          </a:p>
          <a:p>
            <a:pPr>
              <a:buFontTx/>
              <a:buChar char="-"/>
            </a:pPr>
            <a:r>
              <a:rPr lang="da-DK" sz="1800" dirty="0" smtClean="0"/>
              <a:t>og Rt. 1974 side 879</a:t>
            </a:r>
          </a:p>
          <a:p>
            <a:pPr marL="0" indent="0">
              <a:buNone/>
            </a:pP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25066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504056"/>
          </a:xfrm>
        </p:spPr>
        <p:txBody>
          <a:bodyPr/>
          <a:lstStyle/>
          <a:p>
            <a:r>
              <a:rPr lang="nb-NO" dirty="0"/>
              <a:t>HR-2019-231-A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52736"/>
            <a:ext cx="7696200" cy="5805264"/>
          </a:xfrm>
        </p:spPr>
        <p:txBody>
          <a:bodyPr/>
          <a:lstStyle/>
          <a:p>
            <a:r>
              <a:rPr lang="nb-NO" dirty="0" smtClean="0"/>
              <a:t>Parter </a:t>
            </a:r>
            <a:r>
              <a:rPr lang="nb-NO" dirty="0" err="1" smtClean="0"/>
              <a:t>Genfoot</a:t>
            </a:r>
            <a:r>
              <a:rPr lang="nb-NO" dirty="0" smtClean="0"/>
              <a:t> (Kanadisk selger) mot Schenker (fraktfører)</a:t>
            </a:r>
          </a:p>
          <a:p>
            <a:r>
              <a:rPr lang="nb-NO" dirty="0" smtClean="0"/>
              <a:t>Dissens 4:1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056276" y="1563025"/>
            <a:ext cx="1008112" cy="3600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314" y="3465880"/>
            <a:ext cx="2304256" cy="12097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90" y="1910200"/>
            <a:ext cx="1872208" cy="151526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7117550" y="2367664"/>
            <a:ext cx="432048" cy="4125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06108" y="2962497"/>
            <a:ext cx="432048" cy="4125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119147" y="3584874"/>
            <a:ext cx="432048" cy="4125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093405" y="1803444"/>
            <a:ext cx="432048" cy="4125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888796" y="1719929"/>
            <a:ext cx="1061120" cy="235449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19138" y="2124774"/>
            <a:ext cx="89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Kjøpers lager</a:t>
            </a:r>
            <a:endParaRPr lang="nb-NO" sz="16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51620" y="5163425"/>
            <a:ext cx="85982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211960" y="4955834"/>
            <a:ext cx="0" cy="10706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11760" y="4871302"/>
            <a:ext cx="17599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22.9.14:</a:t>
            </a:r>
          </a:p>
          <a:p>
            <a:pPr marL="342900" indent="-342900">
              <a:buFontTx/>
              <a:buChar char="-"/>
            </a:pPr>
            <a:r>
              <a:rPr lang="nb-NO" sz="1600" dirty="0" smtClean="0"/>
              <a:t>Skip til havn</a:t>
            </a:r>
          </a:p>
          <a:p>
            <a:pPr marL="342900" indent="-342900">
              <a:buFontTx/>
              <a:buChar char="-"/>
            </a:pPr>
            <a:r>
              <a:rPr lang="nb-NO" sz="1600" dirty="0" smtClean="0"/>
              <a:t>Banken sa opp låneavtalen</a:t>
            </a:r>
          </a:p>
          <a:p>
            <a:pPr marL="342900" indent="-342900">
              <a:buFontTx/>
              <a:buChar char="-"/>
            </a:pPr>
            <a:endParaRPr lang="nb-NO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364088" y="4955834"/>
            <a:ext cx="0" cy="1174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252203" y="4860530"/>
            <a:ext cx="1206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23.9</a:t>
            </a:r>
          </a:p>
          <a:p>
            <a:r>
              <a:rPr lang="nb-NO" sz="1600" dirty="0" smtClean="0"/>
              <a:t>Stansingsinstruks mottatt</a:t>
            </a:r>
            <a:endParaRPr lang="nb-NO" sz="16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6372200" y="4955834"/>
            <a:ext cx="0" cy="10706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404331" y="4829805"/>
            <a:ext cx="9887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24.9</a:t>
            </a:r>
          </a:p>
          <a:p>
            <a:r>
              <a:rPr lang="nb-NO" sz="1600" dirty="0" smtClean="0"/>
              <a:t>Kjøper hadde allerede vært der med konnossement</a:t>
            </a:r>
            <a:endParaRPr lang="nb-NO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362700" y="4860530"/>
            <a:ext cx="1152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27.9 </a:t>
            </a:r>
          </a:p>
          <a:p>
            <a:r>
              <a:rPr lang="nb-NO" sz="1600" dirty="0" smtClean="0"/>
              <a:t>Utlevering til Portlands lager</a:t>
            </a:r>
            <a:endParaRPr lang="nb-NO" sz="16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8949916" y="4955834"/>
            <a:ext cx="0" cy="14254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8085094" y="486053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6.10</a:t>
            </a:r>
          </a:p>
          <a:p>
            <a:r>
              <a:rPr lang="nb-NO" sz="1600" dirty="0" smtClean="0"/>
              <a:t>Konkursåpning 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0658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6658"/>
            <a:ext cx="7696200" cy="928464"/>
          </a:xfrm>
        </p:spPr>
        <p:txBody>
          <a:bodyPr/>
          <a:lstStyle/>
          <a:p>
            <a:r>
              <a:rPr lang="nb-NO" dirty="0" smtClean="0"/>
              <a:t>Forskjellig tidspunkt for stansingsretten i norske konkursbo?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65122"/>
            <a:ext cx="7696200" cy="4530878"/>
          </a:xfrm>
        </p:spPr>
        <p:txBody>
          <a:bodyPr/>
          <a:lstStyle/>
          <a:p>
            <a:endParaRPr lang="nb-NO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2000" y="2132856"/>
            <a:ext cx="0" cy="33123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331640" y="3068960"/>
            <a:ext cx="31683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1259632" y="3501008"/>
            <a:ext cx="3240360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259632" y="4149080"/>
            <a:ext cx="5112568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372200" y="2780928"/>
            <a:ext cx="72008" cy="31683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75856" y="225277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Norsk rett</a:t>
            </a:r>
            <a:endParaRPr lang="nb-NO" dirty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2940913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Avtalt lands rett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95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Rt. 1997 side 1438: «overgitt»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 smtClean="0"/>
              <a:t>Selger(Metos)     Kjøper(M-produkter)    Boet (abandonerte) Panthaver Christiania Bank og </a:t>
            </a:r>
            <a:r>
              <a:rPr lang="nb-NO" sz="2000" dirty="0" err="1" smtClean="0"/>
              <a:t>Kredittkasse</a:t>
            </a:r>
            <a:r>
              <a:rPr lang="nb-NO" sz="2000" dirty="0" smtClean="0"/>
              <a:t>     Kjøpere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Tvisten stod mellom selger og panthaver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Selger mente stansingsretten var i behold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           </a:t>
            </a:r>
            <a:endParaRPr lang="nb-NO" sz="20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699792" y="2204864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7812360" y="2207459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5364088" y="2204864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084168" y="2492896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593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504056"/>
          </a:xfrm>
        </p:spPr>
        <p:txBody>
          <a:bodyPr/>
          <a:lstStyle/>
          <a:p>
            <a:r>
              <a:rPr lang="nb-NO" sz="2800" dirty="0" err="1" smtClean="0"/>
              <a:t>Oppsummeringsvis</a:t>
            </a:r>
            <a:r>
              <a:rPr lang="nb-NO" sz="2800" dirty="0" smtClean="0"/>
              <a:t> om Entrepriseforhold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52736"/>
            <a:ext cx="7696200" cy="6480720"/>
          </a:xfrm>
        </p:spPr>
        <p:txBody>
          <a:bodyPr/>
          <a:lstStyle/>
          <a:p>
            <a:r>
              <a:rPr lang="nb-NO" sz="1800" dirty="0" smtClean="0"/>
              <a:t>Situasjon: Entreprenør har kjøpt varer og lagt dem på byggherrens eiendom. Byggherre går konkurs. Omfattes materialene av konkursboets beslagsrett?</a:t>
            </a:r>
          </a:p>
          <a:p>
            <a:r>
              <a:rPr lang="nb-NO" sz="1800" dirty="0" smtClean="0"/>
              <a:t>Tvisten står mellom boet og entreprenør</a:t>
            </a:r>
          </a:p>
          <a:p>
            <a:r>
              <a:rPr lang="nb-NO" sz="1800" dirty="0" smtClean="0"/>
              <a:t>Boet anfører at materialer levert på konkursdebitors eiendom omfattes av beslaget, mens entreprenøren bestrider dette.</a:t>
            </a:r>
          </a:p>
          <a:p>
            <a:r>
              <a:rPr lang="nb-NO" sz="1800" dirty="0" smtClean="0"/>
              <a:t>Rettslig grunnlag, </a:t>
            </a:r>
            <a:r>
              <a:rPr lang="nb-NO" sz="1800" dirty="0" err="1" smtClean="0"/>
              <a:t>deknl</a:t>
            </a:r>
            <a:r>
              <a:rPr lang="nb-NO" sz="1800" dirty="0" smtClean="0"/>
              <a:t> § 2-2. Spørsmålet er om … </a:t>
            </a:r>
          </a:p>
          <a:p>
            <a:r>
              <a:rPr lang="nb-NO" sz="1800" dirty="0" smtClean="0"/>
              <a:t>Boets beslagsrett overfor skyldnerens rettsforgjengere må bero på kontraktsforholdet dem i mellom. Spørsmålet er om entreprenøren hadde stansingsretten i behold overfor byggherren. </a:t>
            </a:r>
          </a:p>
          <a:p>
            <a:r>
              <a:rPr lang="nb-NO" sz="1800" dirty="0" smtClean="0"/>
              <a:t>Konsekvens</a:t>
            </a:r>
          </a:p>
          <a:p>
            <a:r>
              <a:rPr lang="nb-NO" sz="1800" dirty="0" smtClean="0"/>
              <a:t>Deknl § 7-2 og språklig forståelse av «overgitt»</a:t>
            </a:r>
          </a:p>
          <a:p>
            <a:r>
              <a:rPr lang="nb-NO" sz="1800" dirty="0" smtClean="0"/>
              <a:t>I teorien er det imidlertid tatt til ordet for at (Andenæs side 196). Ser man på avtaleforholdet under ett ser dette ut som en fornuftig løsning. </a:t>
            </a:r>
          </a:p>
          <a:p>
            <a:r>
              <a:rPr lang="nb-NO" sz="1800" dirty="0" smtClean="0"/>
              <a:t>I forbrukerentrepriser fremgår denne løsningen av </a:t>
            </a:r>
            <a:r>
              <a:rPr lang="nb-NO" sz="1800" dirty="0" err="1" smtClean="0"/>
              <a:t>buofl</a:t>
            </a:r>
            <a:r>
              <a:rPr lang="nb-NO" sz="1800" dirty="0" smtClean="0"/>
              <a:t> § 58 tredje ledd. Spesiallovgivningen samsvarer med </a:t>
            </a:r>
            <a:r>
              <a:rPr lang="nb-NO" sz="1800" dirty="0" err="1" smtClean="0"/>
              <a:t>deknl</a:t>
            </a:r>
            <a:r>
              <a:rPr lang="nb-NO" sz="1800" dirty="0" smtClean="0"/>
              <a:t>.</a:t>
            </a:r>
          </a:p>
          <a:p>
            <a:r>
              <a:rPr lang="nb-NO" sz="1800" dirty="0" smtClean="0"/>
              <a:t>Konklusjon: Stansingsretten går tapt når materialet er bygget inn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9897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Powerpointmail</Template>
  <TotalTime>2515</TotalTime>
  <Words>2121</Words>
  <Application>Microsoft Office PowerPoint</Application>
  <PresentationFormat>On-screen Show (4:3)</PresentationFormat>
  <Paragraphs>175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ヒラギノ角ゴ Pro W3</vt:lpstr>
      <vt:lpstr>Blank Presentation</vt:lpstr>
      <vt:lpstr>Jus 5850 Konkurs og panterett, film 6</vt:lpstr>
      <vt:lpstr>Formuesgoder på vei inn</vt:lpstr>
      <vt:lpstr>Veien videre</vt:lpstr>
      <vt:lpstr>Skjæringstidspunktet og stansings/hevingsrettens opphør, §7-2 «overgitt»</vt:lpstr>
      <vt:lpstr>Når er løsøre som ikke kan registreres i realregister overgitt/levert</vt:lpstr>
      <vt:lpstr>HR-2019-231-A</vt:lpstr>
      <vt:lpstr>Forskjellig tidspunkt for stansingsretten i norske konkursbo?</vt:lpstr>
      <vt:lpstr>Rt. 1997 side 1438: «overgitt»</vt:lpstr>
      <vt:lpstr>Oppsummeringsvis om Entrepriseforhold</vt:lpstr>
      <vt:lpstr>Løsøreting</vt:lpstr>
      <vt:lpstr>«gyldig forbehold om tilbakeføring av ytelsen»</vt:lpstr>
      <vt:lpstr>Rett på penger eller rett på å få det solgte tilbake?</vt:lpstr>
      <vt:lpstr>Rettsvernsakt og tidspunkt</vt:lpstr>
      <vt:lpstr>Konklusjon løsøreting</vt:lpstr>
      <vt:lpstr>Fast eiendom «overgitt» kjøper går konkurs</vt:lpstr>
      <vt:lpstr>Men hva så? Skjøte overgitt, men ikke bruk: </vt:lpstr>
      <vt:lpstr>Bruk overtatt, men skjøte hos selger</vt:lpstr>
      <vt:lpstr>Atterhald og tingl</vt:lpstr>
      <vt:lpstr>Lilleholt</vt:lpstr>
      <vt:lpstr>Hva skjer med selgers krav på kjøpesummen?</vt:lpstr>
      <vt:lpstr>Oppsummering fast eiendom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Morten Smedal Nadheim</dc:creator>
  <cp:lastModifiedBy>Morten Smedal Nadheim</cp:lastModifiedBy>
  <cp:revision>110</cp:revision>
  <dcterms:created xsi:type="dcterms:W3CDTF">2019-02-23T18:33:19Z</dcterms:created>
  <dcterms:modified xsi:type="dcterms:W3CDTF">2020-09-18T10:48:36Z</dcterms:modified>
</cp:coreProperties>
</file>